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31" r:id="rId1"/>
  </p:sldMasterIdLst>
  <p:notesMasterIdLst>
    <p:notesMasterId r:id="rId14"/>
  </p:notesMasterIdLst>
  <p:sldIdLst>
    <p:sldId id="256" r:id="rId2"/>
    <p:sldId id="257" r:id="rId3"/>
    <p:sldId id="27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8288000" cy="10287000"/>
  <p:notesSz cx="6858000" cy="9144000"/>
  <p:embeddedFontLst>
    <p:embeddedFont>
      <p:font typeface="Canva Sans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IBM Plex Sans" panose="020B0503050203000203" pitchFamily="34" charset="0"/>
      <p:regular r:id="rId17"/>
      <p:bold r:id="rId18"/>
      <p:italic r:id="rId19"/>
      <p:boldItalic r:id="rId20"/>
    </p:embeddedFont>
    <p:embeddedFont>
      <p:font typeface="IBM Plex Sans Bold" panose="020B0803050203000203" charset="0"/>
      <p:regular r:id="rId21"/>
    </p:embeddedFont>
    <p:embeddedFont>
      <p:font typeface="Segoe UI" panose="020B0502040204020203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801F37-9373-43A0-A25A-183010931CB8}" v="3" dt="2025-03-20T12:01:34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42781B-98EF-4DE6-8402-338D6947BE40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85DAA-D6AF-4544-9B40-DDEE610701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299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85DAA-D6AF-4544-9B40-DDEE610701D2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5349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0B60F-CD25-E22C-3843-8E619ECEA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94A96-E3D8-4607-F85D-53CB14C8B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F26D2-19E5-768B-F19B-3D20556CF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FFC97-FC6D-A7D4-68E9-F6BD4EA29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CB7B-1BD3-E321-9077-E817A187D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98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0D600-55F9-D7E0-22C2-FA95EBCF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1300B-9F84-CACA-F21E-356C80679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1F0FE-4D4C-8AD4-C567-546ECC69E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9FD94-E88B-21B4-4412-9B62FAB32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1D869-914E-D397-F2EA-06A186E5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73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251DB2-57B8-96E5-9F05-E1105BFE11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60B2DB-16EC-2F2F-D2AE-4DA6CB1565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FFEEA-D1C4-E40E-D81E-9C1F3E402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BB189-1BF5-90CC-06AB-A20A23F0D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CFE6E-34EF-A575-F01B-21DC9F160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60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235A2-314C-78E7-DC47-EEAFA98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F7AC6-9932-1CF1-A680-9F77D09A4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B5E9A-3916-BCB4-17BB-3D3DF03DC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F837B-849E-A72C-2F5E-88347B010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1482E-6CDC-2E9F-2BB0-976A3E99D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56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93E0-9953-590B-AF5B-6888FBD3C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73EEA-6986-0886-22E4-6D69478E3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7859E-3B36-A71F-78C4-61DC4036F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413F6-1BD4-E442-5035-8E31D082C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DC6FA-0004-FAE7-31DF-405B6C681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23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A9491-57EF-309C-B549-7F857B93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D2915-900D-B7C7-A1A6-BBB48887D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C3EFB-146B-C7DD-E0B7-13A4173AF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85765-13E9-C009-97BA-61D4DA174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2871E-D1EB-9000-DFD2-76AD6B953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00554-B827-AD6C-E079-6D2FCD8B1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83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34CAF-ACD5-94D4-430C-9DABC751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C7C85-7F23-C89E-ACD2-EB7EF28FE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88EAB-D3CF-2920-954D-F335C550C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6D45C0-8793-8AD5-B068-48CBDE493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C4BD88-DF03-CCC9-B1B8-51EDE0BB68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505FFA-004E-3F7F-FC3D-38D057902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5A9942-224D-0697-D56A-2DD2197DF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C3D774-6FCA-E836-9D0E-AA47FA446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3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BCB32-8FA7-641B-6A94-E04207DB5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5BD16D-F08D-5D44-9D1D-356AAAA88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512EB-02F7-0521-1DF0-D2894CFA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D3B44-3EF8-A359-C857-46D1734B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01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9D1467-9B6E-ABA3-EA78-2A85F794E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B9B978-1245-5EBC-3DC9-AB6B4AE25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B5B2B-7A7B-45E6-D560-0F09C06CF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74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0889D-792D-0ABB-53CF-43001DD18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D534-A289-D874-6845-FDE13F87A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3E820-5CDF-4F7F-E12C-3CBBAF0F3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EBCB7-1DDF-12E5-489A-0A1420685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1D003-B80C-7B67-C82A-1BB72B597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DEBC7B-E6ED-5D5E-3FBF-1FD24095E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7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9DAA-B35D-1743-0BF3-A6CD8A1E4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C9F6F-17E8-C607-E663-27550B9994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41FE1F-294D-B04C-FB20-82F841BCD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1364CC-EA12-CB6B-F782-9AAAD7B0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91420-4400-E915-72F4-AEFDD1471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269D8-D50D-FEDE-1643-09191B22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54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1B147F-9794-527F-FFAB-73C129991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76C53-058D-DE96-28A5-B0811072C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AA3BB-A3A3-3E84-9D70-2652EB11D2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8741F-1409-1E76-81A0-13B302A2B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E0FEA-FF8A-684D-A896-2BD57C5781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04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77597" y="2829995"/>
            <a:ext cx="13475035" cy="6255420"/>
            <a:chOff x="0" y="66644"/>
            <a:chExt cx="17966713" cy="8340558"/>
          </a:xfrm>
        </p:grpSpPr>
        <p:sp>
          <p:nvSpPr>
            <p:cNvPr id="3" name="TextBox 3"/>
            <p:cNvSpPr txBox="1"/>
            <p:nvPr/>
          </p:nvSpPr>
          <p:spPr>
            <a:xfrm>
              <a:off x="0" y="1625261"/>
              <a:ext cx="17966713" cy="6781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38"/>
                </a:lnSpc>
              </a:pPr>
              <a:r>
                <a:rPr lang="en-US" sz="3598" b="1" dirty="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</a:t>
              </a:r>
              <a:r>
                <a:rPr lang="en-US" sz="3598" b="1" dirty="0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roup Members Name:</a:t>
              </a:r>
            </a:p>
            <a:p>
              <a:pPr algn="l">
                <a:lnSpc>
                  <a:spcPts val="5038"/>
                </a:lnSpc>
              </a:pPr>
              <a:r>
                <a:rPr lang="en-US" sz="3498" dirty="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Sagnik Saha</a:t>
              </a:r>
            </a:p>
            <a:p>
              <a:pPr algn="l">
                <a:lnSpc>
                  <a:spcPts val="5038"/>
                </a:lnSpc>
              </a:pPr>
              <a:r>
                <a:rPr lang="en-US" sz="3498" dirty="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Bibek Gorai</a:t>
              </a:r>
            </a:p>
            <a:p>
              <a:pPr algn="l">
                <a:lnSpc>
                  <a:spcPts val="5038"/>
                </a:lnSpc>
              </a:pPr>
              <a:r>
                <a:rPr lang="en-US" sz="3498" dirty="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Shivam Kumar Singh</a:t>
              </a:r>
            </a:p>
            <a:p>
              <a:pPr algn="l">
                <a:lnSpc>
                  <a:spcPts val="5038"/>
                </a:lnSpc>
              </a:pPr>
              <a:r>
                <a:rPr lang="en-US" sz="3498" dirty="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Avijit Ray</a:t>
              </a:r>
            </a:p>
            <a:p>
              <a:pPr algn="l">
                <a:lnSpc>
                  <a:spcPts val="5038"/>
                </a:lnSpc>
              </a:pPr>
              <a:endParaRPr lang="en-US" sz="3598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algn="l">
                <a:lnSpc>
                  <a:spcPts val="5038"/>
                </a:lnSpc>
              </a:pPr>
              <a:endParaRPr lang="en-US" sz="3598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algn="l">
                <a:lnSpc>
                  <a:spcPts val="5038"/>
                </a:lnSpc>
              </a:pPr>
              <a:endParaRPr lang="en-US" sz="3598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6644"/>
              <a:ext cx="17966713" cy="1192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31"/>
                </a:lnSpc>
              </a:pPr>
              <a:r>
                <a:rPr lang="en-US" sz="3431" b="1" dirty="0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Project Name:</a:t>
              </a:r>
              <a:r>
                <a:rPr lang="en-US" sz="3431" dirty="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Implementation of an Automated solution for the Sound alike component of a Lasa Error for Nursing workstation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2827211">
            <a:off x="14295600" y="-2005524"/>
            <a:ext cx="7984799" cy="6068448"/>
          </a:xfrm>
          <a:custGeom>
            <a:avLst/>
            <a:gdLst/>
            <a:ahLst/>
            <a:cxnLst/>
            <a:rect l="l" t="t" r="r" b="b"/>
            <a:pathLst>
              <a:path w="7984799" h="6068448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6422757">
            <a:off x="-3518081" y="6224076"/>
            <a:ext cx="7984799" cy="6068448"/>
          </a:xfrm>
          <a:custGeom>
            <a:avLst/>
            <a:gdLst/>
            <a:ahLst/>
            <a:cxnLst/>
            <a:rect l="l" t="t" r="r" b="b"/>
            <a:pathLst>
              <a:path w="7984799" h="6068448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62800" y="-5866975"/>
            <a:ext cx="13770229" cy="10740778"/>
          </a:xfrm>
          <a:custGeom>
            <a:avLst/>
            <a:gdLst/>
            <a:ahLst/>
            <a:cxnLst/>
            <a:rect l="l" t="t" r="r" b="b"/>
            <a:pathLst>
              <a:path w="13770229" h="10740778">
                <a:moveTo>
                  <a:pt x="0" y="0"/>
                </a:moveTo>
                <a:lnTo>
                  <a:pt x="13770228" y="0"/>
                </a:lnTo>
                <a:lnTo>
                  <a:pt x="13770228" y="10740778"/>
                </a:lnTo>
                <a:lnTo>
                  <a:pt x="0" y="10740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505918" y="609640"/>
            <a:ext cx="7638113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0"/>
              </a:lnSpc>
              <a:spcBef>
                <a:spcPct val="0"/>
              </a:spcBef>
            </a:pPr>
            <a:r>
              <a:rPr lang="en-US" sz="8500" u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Future Work: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5918" y="2933700"/>
            <a:ext cx="17782082" cy="4986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IN" sz="3600" b="1" dirty="0"/>
              <a:t>Real-time LASA Detection: </a:t>
            </a:r>
            <a:endParaRPr lang="en-US" sz="36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/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3600" dirty="0"/>
              <a:t>Detects similar-sounding medicines </a:t>
            </a:r>
            <a:r>
              <a:rPr lang="en-US" sz="3600" b="1" dirty="0"/>
              <a:t>instantly</a:t>
            </a:r>
            <a:r>
              <a:rPr lang="en-US" sz="3600" dirty="0"/>
              <a:t> from speech or prescription images.</a:t>
            </a:r>
            <a:endParaRPr lang="en-US" sz="3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/>
            <a:r>
              <a:rPr lang="en-IN" sz="3600" b="1" dirty="0"/>
              <a:t>User-Friendly Interface:</a:t>
            </a:r>
          </a:p>
          <a:p>
            <a:pPr fontAlgn="base"/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Develop a dedicated page to display order summaries and tracking details.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3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Payment Page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IN" sz="3600" dirty="0"/>
              <a:t>Simple, intuitive UI for </a:t>
            </a:r>
            <a:r>
              <a:rPr lang="en-IN" sz="3600" b="1" dirty="0"/>
              <a:t>nurses, doctors, and pharmacists</a:t>
            </a:r>
            <a:r>
              <a:rPr lang="en-IN" sz="3600" dirty="0"/>
              <a:t>.</a:t>
            </a:r>
            <a:endParaRPr lang="en-US" sz="3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Performance and Scalability: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3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Optimize database queries</a:t>
            </a:r>
            <a:endParaRPr lang="en-US" sz="3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ts val="4759"/>
              </a:lnSpc>
            </a:pPr>
            <a:endParaRPr lang="en-US" sz="28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05918" y="609640"/>
            <a:ext cx="7638113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Conclusion: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5918" y="2384495"/>
            <a:ext cx="17782082" cy="711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Enhanced Patient Safety: Reduces medication errors caused by Look-Alike Sound-Alike (LASA) drug confusion.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Real-Time Alerts: Provides instant notifications to nursing staff when a potential LASA error is detected.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AI-Driven Analysis: Uses phonetic analysis and fuzzy matching to identify sound-alike drug names.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Improved Workflow Efficiency: Streamlines medication administration and reduces manual verification efforts.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Supports Clinical Decision-Making: Assists nurses in selecting the correct medication, minimizing risks.</a:t>
            </a:r>
          </a:p>
          <a:p>
            <a:pPr algn="l">
              <a:lnSpc>
                <a:spcPts val="4200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28155">
            <a:off x="-9930783" y="6212939"/>
            <a:ext cx="17637133" cy="15424474"/>
          </a:xfrm>
          <a:custGeom>
            <a:avLst/>
            <a:gdLst/>
            <a:ahLst/>
            <a:cxnLst/>
            <a:rect l="l" t="t" r="r" b="b"/>
            <a:pathLst>
              <a:path w="17637133" h="15424474">
                <a:moveTo>
                  <a:pt x="0" y="0"/>
                </a:moveTo>
                <a:lnTo>
                  <a:pt x="17637133" y="0"/>
                </a:lnTo>
                <a:lnTo>
                  <a:pt x="17637133" y="15424474"/>
                </a:lnTo>
                <a:lnTo>
                  <a:pt x="0" y="15424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128155">
            <a:off x="10090942" y="-8223286"/>
            <a:ext cx="17637133" cy="15424474"/>
          </a:xfrm>
          <a:custGeom>
            <a:avLst/>
            <a:gdLst/>
            <a:ahLst/>
            <a:cxnLst/>
            <a:rect l="l" t="t" r="r" b="b"/>
            <a:pathLst>
              <a:path w="17637133" h="15424474">
                <a:moveTo>
                  <a:pt x="0" y="0"/>
                </a:moveTo>
                <a:lnTo>
                  <a:pt x="17637133" y="0"/>
                </a:lnTo>
                <a:lnTo>
                  <a:pt x="17637133" y="15424475"/>
                </a:lnTo>
                <a:lnTo>
                  <a:pt x="0" y="15424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34999" y="3553606"/>
            <a:ext cx="7818001" cy="2064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</a:pPr>
            <a:r>
              <a:rPr lang="en-US" sz="120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104444"/>
            <a:ext cx="18288000" cy="182556"/>
          </a:xfrm>
          <a:prstGeom prst="rect">
            <a:avLst/>
          </a:prstGeom>
          <a:solidFill>
            <a:srgbClr val="9600F2"/>
          </a:solidFill>
        </p:spPr>
      </p:sp>
      <p:sp>
        <p:nvSpPr>
          <p:cNvPr id="3" name="TextBox 3"/>
          <p:cNvSpPr txBox="1"/>
          <p:nvPr/>
        </p:nvSpPr>
        <p:spPr>
          <a:xfrm>
            <a:off x="7064004" y="656626"/>
            <a:ext cx="4159993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00"/>
              </a:lnSpc>
              <a:spcBef>
                <a:spcPct val="0"/>
              </a:spcBef>
            </a:pPr>
            <a:r>
              <a:rPr lang="en-US" sz="8500" b="1" u="sng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Outline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05476" y="2456360"/>
            <a:ext cx="16077048" cy="6882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647" lvl="1" indent="-485824" algn="just">
              <a:lnSpc>
                <a:spcPts val="54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Problem Statement</a:t>
            </a:r>
          </a:p>
          <a:p>
            <a:pPr marL="971647" lvl="1" indent="-485824" algn="just">
              <a:lnSpc>
                <a:spcPts val="54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Introduction</a:t>
            </a:r>
          </a:p>
          <a:p>
            <a:pPr marL="971647" lvl="1" indent="-485824" algn="just">
              <a:lnSpc>
                <a:spcPts val="54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Why it is required to include in healthcare.</a:t>
            </a:r>
          </a:p>
          <a:p>
            <a:pPr marL="971647" lvl="1" indent="-485824" algn="just">
              <a:lnSpc>
                <a:spcPts val="54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Real world hospital nurse order the medicine to the pharmacy.</a:t>
            </a:r>
          </a:p>
          <a:p>
            <a:pPr marL="971647" lvl="1" indent="-485824" algn="just">
              <a:lnSpc>
                <a:spcPts val="54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Medication Error</a:t>
            </a:r>
          </a:p>
          <a:p>
            <a:pPr marL="971647" lvl="1" indent="-485824" algn="just">
              <a:lnSpc>
                <a:spcPts val="54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Objective &amp; motivation</a:t>
            </a:r>
          </a:p>
          <a:p>
            <a:pPr marL="971647" lvl="1" indent="-485824" algn="just">
              <a:lnSpc>
                <a:spcPts val="54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Existing research work</a:t>
            </a:r>
          </a:p>
          <a:p>
            <a:pPr marL="971647" lvl="1" indent="-485824" algn="just">
              <a:lnSpc>
                <a:spcPts val="54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Technology Consider</a:t>
            </a:r>
          </a:p>
          <a:p>
            <a:pPr marL="971647" lvl="1" indent="-485824" algn="just">
              <a:lnSpc>
                <a:spcPts val="54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Future Work</a:t>
            </a:r>
          </a:p>
          <a:p>
            <a:pPr marL="971647" lvl="1" indent="-485824" algn="just">
              <a:lnSpc>
                <a:spcPts val="54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23204E-A65F-5A40-93AF-F486A434C9A1}"/>
              </a:ext>
            </a:extLst>
          </p:cNvPr>
          <p:cNvSpPr txBox="1"/>
          <p:nvPr/>
        </p:nvSpPr>
        <p:spPr>
          <a:xfrm>
            <a:off x="3124200" y="571500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b="1" u="sng" dirty="0"/>
              <a:t>Problem Statement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37111E-66F1-A0E7-1EC3-8B6D76989978}"/>
              </a:ext>
            </a:extLst>
          </p:cNvPr>
          <p:cNvSpPr txBox="1"/>
          <p:nvPr/>
        </p:nvSpPr>
        <p:spPr>
          <a:xfrm>
            <a:off x="1676400" y="1866900"/>
            <a:ext cx="131064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Medication errors, especially Look-Alike Sound-Alike (LASA) drugs, are a major cause of preventable harm in hospitals.</a:t>
            </a:r>
            <a:br>
              <a:rPr lang="en-US" sz="3200" dirty="0"/>
            </a:br>
            <a:r>
              <a:rPr lang="en-US" sz="3200" dirty="0"/>
              <a:t>Nurses often mishear or misread medicine names during prescription, transcription, or administration.</a:t>
            </a:r>
          </a:p>
          <a:p>
            <a:pPr>
              <a:buNone/>
            </a:pPr>
            <a:r>
              <a:rPr lang="en-US" sz="3200" dirty="0"/>
              <a:t>There is </a:t>
            </a:r>
            <a:r>
              <a:rPr lang="en-US" sz="3200" b="1" dirty="0"/>
              <a:t>no quick tool</a:t>
            </a:r>
            <a:r>
              <a:rPr lang="en-US" sz="3200" dirty="0"/>
              <a:t> available at the nursing workstation that can: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Verify if a spoken or handwritten medicine name </a:t>
            </a:r>
            <a:r>
              <a:rPr lang="en-US" sz="3200" b="1" dirty="0"/>
              <a:t>sounds similar</a:t>
            </a:r>
            <a:r>
              <a:rPr lang="en-US" sz="3200" dirty="0"/>
              <a:t> to another drug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Automatically detect </a:t>
            </a:r>
            <a:r>
              <a:rPr lang="en-US" sz="3200" b="1" dirty="0"/>
              <a:t>high-risk LASA pairs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Assist nurses in making </a:t>
            </a:r>
            <a:r>
              <a:rPr lang="en-US" sz="3200" b="1" dirty="0"/>
              <a:t>safe medication decisions in real time</a:t>
            </a:r>
            <a:endParaRPr lang="en-US" sz="3200" dirty="0"/>
          </a:p>
          <a:p>
            <a:pPr>
              <a:buNone/>
            </a:pPr>
            <a:r>
              <a:rPr lang="en-US" sz="3200" dirty="0"/>
              <a:t>This leads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Wrong-medicine administration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Delayed treatment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Increased patient risk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High clinical burden on hospital staff</a:t>
            </a:r>
          </a:p>
        </p:txBody>
      </p:sp>
    </p:spTree>
    <p:extLst>
      <p:ext uri="{BB962C8B-B14F-4D97-AF65-F5344CB8AC3E}">
        <p14:creationId xmlns:p14="http://schemas.microsoft.com/office/powerpoint/2010/main" val="2145949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21643" y="8692627"/>
            <a:ext cx="16260828" cy="10022583"/>
          </a:xfrm>
          <a:custGeom>
            <a:avLst/>
            <a:gdLst/>
            <a:ahLst/>
            <a:cxnLst/>
            <a:rect l="l" t="t" r="r" b="b"/>
            <a:pathLst>
              <a:path w="16260828" h="10022583">
                <a:moveTo>
                  <a:pt x="16260828" y="0"/>
                </a:moveTo>
                <a:lnTo>
                  <a:pt x="0" y="0"/>
                </a:lnTo>
                <a:lnTo>
                  <a:pt x="0" y="10022583"/>
                </a:lnTo>
                <a:lnTo>
                  <a:pt x="16260828" y="10022583"/>
                </a:lnTo>
                <a:lnTo>
                  <a:pt x="16260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74163" y="852518"/>
            <a:ext cx="1693967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81"/>
              </a:lnSpc>
              <a:spcBef>
                <a:spcPct val="0"/>
              </a:spcBef>
            </a:pPr>
            <a:r>
              <a:rPr lang="en-US" sz="6068" b="1" dirty="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Introduction: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2233411" y="-8463450"/>
            <a:ext cx="16260828" cy="10022583"/>
          </a:xfrm>
          <a:custGeom>
            <a:avLst/>
            <a:gdLst/>
            <a:ahLst/>
            <a:cxnLst/>
            <a:rect l="l" t="t" r="r" b="b"/>
            <a:pathLst>
              <a:path w="16260828" h="10022583">
                <a:moveTo>
                  <a:pt x="16260827" y="0"/>
                </a:moveTo>
                <a:lnTo>
                  <a:pt x="0" y="0"/>
                </a:lnTo>
                <a:lnTo>
                  <a:pt x="0" y="10022583"/>
                </a:lnTo>
                <a:lnTo>
                  <a:pt x="16260827" y="10022583"/>
                </a:lnTo>
                <a:lnTo>
                  <a:pt x="162608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620543" y="1314481"/>
            <a:ext cx="7667457" cy="7658038"/>
          </a:xfrm>
          <a:custGeom>
            <a:avLst/>
            <a:gdLst/>
            <a:ahLst/>
            <a:cxnLst/>
            <a:rect l="l" t="t" r="r" b="b"/>
            <a:pathLst>
              <a:path w="7667457" h="7658038">
                <a:moveTo>
                  <a:pt x="0" y="0"/>
                </a:moveTo>
                <a:lnTo>
                  <a:pt x="7667457" y="0"/>
                </a:lnTo>
                <a:lnTo>
                  <a:pt x="7667457" y="7658038"/>
                </a:lnTo>
                <a:lnTo>
                  <a:pt x="0" y="7658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73" r="-1773" b="-24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04044" y="2121280"/>
            <a:ext cx="9859780" cy="9095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Look-Alike, Sound-Alike (LASA) problem in the medical field refers to situations where medications have similar names or appearances, leading to confusion and potential errors in prescribing, dispensing, or administering drugs.</a:t>
            </a:r>
          </a:p>
          <a:p>
            <a:pPr algn="l">
              <a:lnSpc>
                <a:spcPts val="3080"/>
              </a:lnSpc>
            </a:pPr>
            <a:endParaRPr lang="en-US" sz="29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60"/>
              </a:lnSpc>
            </a:pPr>
            <a:r>
              <a:rPr lang="en-US" sz="3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LASA Issues:</a:t>
            </a:r>
          </a:p>
          <a:p>
            <a:pPr marL="626122" lvl="1" indent="-313061" algn="l">
              <a:lnSpc>
                <a:spcPts val="4060"/>
              </a:lnSpc>
              <a:buAutoNum type="arabicPeriod"/>
            </a:pPr>
            <a:r>
              <a:rPr lang="en-US" sz="29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Similar-sounding drug names – e.g., Hydroxyzine (antihistamine) vs. Hydralazine (blood pressure medication).</a:t>
            </a:r>
          </a:p>
          <a:p>
            <a:pPr marL="626122" lvl="1" indent="-313061" algn="l">
              <a:lnSpc>
                <a:spcPts val="4060"/>
              </a:lnSpc>
              <a:buAutoNum type="arabicPeriod"/>
            </a:pPr>
            <a:r>
              <a:rPr lang="en-US" sz="29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Similar-looking packaging – Two different drugs may have similar packaging, making them easy to mix up.</a:t>
            </a:r>
          </a:p>
          <a:p>
            <a:pPr algn="l">
              <a:lnSpc>
                <a:spcPts val="4760"/>
              </a:lnSpc>
            </a:pPr>
            <a:endParaRPr lang="en-US" sz="29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460"/>
              </a:lnSpc>
            </a:pPr>
            <a:endParaRPr lang="en-US" sz="29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460"/>
              </a:lnSpc>
            </a:pPr>
            <a:endParaRPr lang="en-US" sz="29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279"/>
              </a:lnSpc>
            </a:pPr>
            <a:endParaRPr lang="en-US" sz="29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22054" y="742231"/>
            <a:ext cx="17643892" cy="7325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rtl="0" fontAlgn="base"/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IBM Plex Sans Bold" panose="020B0604020202020204" charset="0"/>
              </a:rPr>
              <a:t>Why LASA Detection is Required in Healthcare:</a:t>
            </a:r>
          </a:p>
          <a:p>
            <a:pPr algn="l" rtl="0" fontAlgn="base"/>
            <a:endParaRPr lang="en-US" sz="3200" b="1" i="0" u="none" strike="noStrike" dirty="0">
              <a:solidFill>
                <a:srgbClr val="000000"/>
              </a:solidFill>
              <a:effectLst/>
              <a:latin typeface="IBM Plex Sans Bold" panose="020B0604020202020204" charset="0"/>
            </a:endParaRPr>
          </a:p>
          <a:p>
            <a:r>
              <a:rPr lang="en-US" sz="3200" dirty="0"/>
              <a:t>LASA detection is important in healthcare because </a:t>
            </a:r>
            <a:r>
              <a:rPr lang="en-US" sz="3200" b="1" dirty="0"/>
              <a:t>medication errors can confuse diagnosis and harm patients</a:t>
            </a:r>
            <a:r>
              <a:rPr lang="en-US" sz="3200" dirty="0"/>
              <a:t>.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When the </a:t>
            </a:r>
            <a:r>
              <a:rPr lang="en-US" sz="3200" b="1" dirty="0"/>
              <a:t>wrong medicine</a:t>
            </a:r>
            <a:r>
              <a:rPr lang="en-US" sz="3200" dirty="0"/>
              <a:t> is given, it can </a:t>
            </a:r>
            <a:r>
              <a:rPr lang="en-US" sz="3200" b="1" dirty="0"/>
              <a:t>change or hide symptoms</a:t>
            </a:r>
            <a:r>
              <a:rPr lang="en-US" sz="3200" dirty="0"/>
              <a:t>, making it harder for doctors to understand the real illness.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Some wrong medicines can cause </a:t>
            </a:r>
            <a:r>
              <a:rPr lang="en-US" sz="3200" b="1" dirty="0"/>
              <a:t>side effects that look like new diseases</a:t>
            </a:r>
            <a:r>
              <a:rPr lang="en-US" sz="3200" dirty="0"/>
              <a:t>, which leads to </a:t>
            </a:r>
            <a:r>
              <a:rPr lang="en-US" sz="3200" b="1" dirty="0"/>
              <a:t>misdiagnosis</a:t>
            </a:r>
            <a:r>
              <a:rPr lang="en-US" sz="32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Example: If a patient gets the </a:t>
            </a:r>
            <a:r>
              <a:rPr lang="en-US" sz="3200" b="1" dirty="0"/>
              <a:t>wrong antibiotic</a:t>
            </a:r>
            <a:r>
              <a:rPr lang="en-US" sz="3200" dirty="0"/>
              <a:t>, they may get an allergic reaction. Doctors may think it is a new sickness, not a medicine error.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Many medicine names </a:t>
            </a:r>
            <a:r>
              <a:rPr lang="en-US" sz="3200" b="1" dirty="0"/>
              <a:t>sound alike or look alike</a:t>
            </a:r>
            <a:r>
              <a:rPr lang="en-US" sz="3200" dirty="0"/>
              <a:t>, so nurses can easily mishear or mix them up during fast hospital work.</a:t>
            </a:r>
          </a:p>
          <a:p>
            <a:pPr algn="l" rtl="0" fontAlgn="base"/>
            <a:r>
              <a:rPr lang="en-US" sz="3200" b="0" i="0" dirty="0">
                <a:solidFill>
                  <a:srgbClr val="000000"/>
                </a:solidFill>
                <a:effectLst/>
                <a:latin typeface="Canva Sans" panose="020B0604020202020204" charset="0"/>
              </a:rPr>
              <a:t>​</a:t>
            </a:r>
            <a:endParaRPr lang="en-US" sz="32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sz="3200" b="0" i="0" dirty="0">
                <a:solidFill>
                  <a:srgbClr val="000000"/>
                </a:solidFill>
                <a:effectLst/>
                <a:latin typeface="Canva Sans" panose="020B0604020202020204" charset="0"/>
              </a:rPr>
              <a:t>​</a:t>
            </a:r>
            <a:endParaRPr lang="en-US" sz="32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lvl="0" indent="0" algn="l">
              <a:lnSpc>
                <a:spcPts val="3480"/>
              </a:lnSpc>
              <a:spcBef>
                <a:spcPct val="0"/>
              </a:spcBef>
            </a:pPr>
            <a:endParaRPr lang="en-US" sz="2900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987373" y="-5763185"/>
            <a:ext cx="10163657" cy="7410230"/>
          </a:xfrm>
          <a:custGeom>
            <a:avLst/>
            <a:gdLst/>
            <a:ahLst/>
            <a:cxnLst/>
            <a:rect l="l" t="t" r="r" b="b"/>
            <a:pathLst>
              <a:path w="10163657" h="7410230">
                <a:moveTo>
                  <a:pt x="0" y="0"/>
                </a:moveTo>
                <a:lnTo>
                  <a:pt x="10163657" y="0"/>
                </a:lnTo>
                <a:lnTo>
                  <a:pt x="10163657" y="7410229"/>
                </a:lnTo>
                <a:lnTo>
                  <a:pt x="0" y="7410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12658" y="9258300"/>
            <a:ext cx="11277931" cy="8222637"/>
          </a:xfrm>
          <a:custGeom>
            <a:avLst/>
            <a:gdLst/>
            <a:ahLst/>
            <a:cxnLst/>
            <a:rect l="l" t="t" r="r" b="b"/>
            <a:pathLst>
              <a:path w="11277931" h="8222637">
                <a:moveTo>
                  <a:pt x="0" y="0"/>
                </a:moveTo>
                <a:lnTo>
                  <a:pt x="11277931" y="0"/>
                </a:lnTo>
                <a:lnTo>
                  <a:pt x="11277931" y="8222637"/>
                </a:lnTo>
                <a:lnTo>
                  <a:pt x="0" y="8222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24083">
            <a:off x="-3396491" y="8372726"/>
            <a:ext cx="7875446" cy="5741916"/>
          </a:xfrm>
          <a:custGeom>
            <a:avLst/>
            <a:gdLst/>
            <a:ahLst/>
            <a:cxnLst/>
            <a:rect l="l" t="t" r="r" b="b"/>
            <a:pathLst>
              <a:path w="7875446" h="5741916">
                <a:moveTo>
                  <a:pt x="0" y="0"/>
                </a:moveTo>
                <a:lnTo>
                  <a:pt x="7875446" y="0"/>
                </a:lnTo>
                <a:lnTo>
                  <a:pt x="7875446" y="5741916"/>
                </a:lnTo>
                <a:lnTo>
                  <a:pt x="0" y="57419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01976" y="4097811"/>
            <a:ext cx="515530" cy="446167"/>
          </a:xfrm>
          <a:custGeom>
            <a:avLst/>
            <a:gdLst/>
            <a:ahLst/>
            <a:cxnLst/>
            <a:rect l="l" t="t" r="r" b="b"/>
            <a:pathLst>
              <a:path w="515530" h="446167">
                <a:moveTo>
                  <a:pt x="0" y="0"/>
                </a:moveTo>
                <a:lnTo>
                  <a:pt x="515530" y="0"/>
                </a:lnTo>
                <a:lnTo>
                  <a:pt x="515530" y="446168"/>
                </a:lnTo>
                <a:lnTo>
                  <a:pt x="0" y="446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29164" y="4102798"/>
            <a:ext cx="589451" cy="436194"/>
          </a:xfrm>
          <a:custGeom>
            <a:avLst/>
            <a:gdLst/>
            <a:ahLst/>
            <a:cxnLst/>
            <a:rect l="l" t="t" r="r" b="b"/>
            <a:pathLst>
              <a:path w="589451" h="436194">
                <a:moveTo>
                  <a:pt x="0" y="0"/>
                </a:moveTo>
                <a:lnTo>
                  <a:pt x="589452" y="0"/>
                </a:lnTo>
                <a:lnTo>
                  <a:pt x="589452" y="436194"/>
                </a:lnTo>
                <a:lnTo>
                  <a:pt x="0" y="4361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45906" y="4076738"/>
            <a:ext cx="459015" cy="488313"/>
          </a:xfrm>
          <a:custGeom>
            <a:avLst/>
            <a:gdLst/>
            <a:ahLst/>
            <a:cxnLst/>
            <a:rect l="l" t="t" r="r" b="b"/>
            <a:pathLst>
              <a:path w="459015" h="488313">
                <a:moveTo>
                  <a:pt x="0" y="0"/>
                </a:moveTo>
                <a:lnTo>
                  <a:pt x="459015" y="0"/>
                </a:lnTo>
                <a:lnTo>
                  <a:pt x="459015" y="488314"/>
                </a:lnTo>
                <a:lnTo>
                  <a:pt x="0" y="4883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41232" y="159703"/>
            <a:ext cx="5844778" cy="150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8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0454" y="1778287"/>
            <a:ext cx="18027546" cy="7501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/>
              <a:t>To </a:t>
            </a:r>
            <a:r>
              <a:rPr lang="en-US" sz="3600" b="1" dirty="0"/>
              <a:t>prevent Look-Alike Sound-Alike (LASA) medication errors</a:t>
            </a:r>
            <a:r>
              <a:rPr lang="en-US" sz="3600" dirty="0"/>
              <a:t> using AI-driven speech and text analysis.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/>
              <a:t>To </a:t>
            </a:r>
            <a:r>
              <a:rPr lang="en-US" sz="3600" b="1" dirty="0"/>
              <a:t>convert spoken or handwritten medicine names into accurate text</a:t>
            </a:r>
            <a:r>
              <a:rPr lang="en-US" sz="3600" dirty="0"/>
              <a:t> using ASR and OCR technologies.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/>
              <a:t>To </a:t>
            </a:r>
            <a:r>
              <a:rPr lang="en-US" sz="3600" b="1" dirty="0"/>
              <a:t>identify similar-sounding drug names</a:t>
            </a:r>
            <a:r>
              <a:rPr lang="en-US" sz="3600" dirty="0"/>
              <a:t> and alert healthcare staff before administration.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/>
              <a:t>To </a:t>
            </a:r>
            <a:r>
              <a:rPr lang="en-US" sz="3600" b="1" dirty="0"/>
              <a:t>provide correct drug suggestions and safe dosage recommendations</a:t>
            </a:r>
            <a:r>
              <a:rPr lang="en-US" sz="3600" dirty="0"/>
              <a:t> in real time.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/>
              <a:t>To build a </a:t>
            </a:r>
            <a:r>
              <a:rPr lang="en-US" sz="3600" b="1" dirty="0"/>
              <a:t>fast, accessible, and user-friendly tool</a:t>
            </a:r>
            <a:r>
              <a:rPr lang="en-US" sz="3600" dirty="0"/>
              <a:t> that supports nurses, pharmacists, and clinicians in improving patient safety.</a:t>
            </a:r>
          </a:p>
          <a:p>
            <a:pPr marL="457200" indent="-457200" algn="l">
              <a:lnSpc>
                <a:spcPts val="7717"/>
              </a:lnSpc>
              <a:buFont typeface="Wingdings" panose="05000000000000000000" pitchFamily="2" charset="2"/>
              <a:buChar char="§"/>
            </a:pPr>
            <a:endParaRPr lang="en-US" sz="33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80537" y="-3742320"/>
            <a:ext cx="13055029" cy="9542040"/>
          </a:xfrm>
          <a:custGeom>
            <a:avLst/>
            <a:gdLst/>
            <a:ahLst/>
            <a:cxnLst/>
            <a:rect l="l" t="t" r="r" b="b"/>
            <a:pathLst>
              <a:path w="13055029" h="9542040">
                <a:moveTo>
                  <a:pt x="0" y="0"/>
                </a:moveTo>
                <a:lnTo>
                  <a:pt x="13055029" y="0"/>
                </a:lnTo>
                <a:lnTo>
                  <a:pt x="13055029" y="9542040"/>
                </a:lnTo>
                <a:lnTo>
                  <a:pt x="0" y="9542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498815" y="8197472"/>
            <a:ext cx="13055029" cy="9542040"/>
          </a:xfrm>
          <a:custGeom>
            <a:avLst/>
            <a:gdLst/>
            <a:ahLst/>
            <a:cxnLst/>
            <a:rect l="l" t="t" r="r" b="b"/>
            <a:pathLst>
              <a:path w="13055029" h="9542040">
                <a:moveTo>
                  <a:pt x="0" y="0"/>
                </a:moveTo>
                <a:lnTo>
                  <a:pt x="13055030" y="0"/>
                </a:lnTo>
                <a:lnTo>
                  <a:pt x="13055030" y="9542040"/>
                </a:lnTo>
                <a:lnTo>
                  <a:pt x="0" y="9542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152255" y="218570"/>
            <a:ext cx="5513897" cy="2207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77"/>
              </a:lnSpc>
            </a:pPr>
            <a:r>
              <a:rPr lang="en-US" sz="634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Motivation:</a:t>
            </a:r>
          </a:p>
          <a:p>
            <a:pPr algn="ctr">
              <a:lnSpc>
                <a:spcPts val="8877"/>
              </a:lnSpc>
            </a:pPr>
            <a:r>
              <a:rPr lang="en-US" sz="634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9666" y="1070149"/>
            <a:ext cx="17503816" cy="7226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28"/>
              </a:lnSpc>
            </a:pPr>
            <a:endParaRPr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b="1" dirty="0"/>
              <a:t>Improve Healthcare Efficiency</a:t>
            </a:r>
            <a:r>
              <a:rPr lang="en-US" sz="3200" dirty="0"/>
              <a:t> – Help doctors and pharmacists quickly identify and select the correct medicines.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b="1" dirty="0"/>
              <a:t>Enhance Patient Safety</a:t>
            </a:r>
            <a:r>
              <a:rPr lang="en-US" sz="3200" dirty="0"/>
              <a:t> – Reduce errors by ensuring the right medication and dosage are prescribed.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b="1" dirty="0"/>
              <a:t>Leverage AI &amp; Speech Recognition</a:t>
            </a:r>
            <a:r>
              <a:rPr lang="en-US" sz="3200" dirty="0"/>
              <a:t> – Use advanced technologies for </a:t>
            </a:r>
            <a:r>
              <a:rPr lang="en-US" sz="3200" b="1" dirty="0"/>
              <a:t>real-time, accurate detection</a:t>
            </a:r>
            <a:r>
              <a:rPr lang="en-US" sz="3200" dirty="0"/>
              <a:t> of LASA drug names.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b="1" dirty="0"/>
              <a:t>Make Healthcare More Accessible</a:t>
            </a:r>
            <a:r>
              <a:rPr lang="en-US" sz="3200" dirty="0"/>
              <a:t> – Assist patients and medical staff who face challenges with manual data entry or reading prescriptions.</a:t>
            </a:r>
          </a:p>
          <a:p>
            <a:pPr algn="l">
              <a:lnSpc>
                <a:spcPts val="4750"/>
              </a:lnSpc>
            </a:pPr>
            <a:endParaRPr lang="en-US" sz="2825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0"/>
              </a:lnSpc>
            </a:pPr>
            <a:endParaRPr lang="en-US" sz="2825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99607" y="265571"/>
            <a:ext cx="13959590" cy="1052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0"/>
              </a:lnSpc>
            </a:pPr>
            <a:r>
              <a:rPr lang="en-US" sz="6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Existing Research Work: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9607" y="2384866"/>
            <a:ext cx="17154993" cy="6799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06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Automated Speech Recognition (ASR) is a technology that converts spoken language into text.</a:t>
            </a:r>
          </a:p>
          <a:p>
            <a:pPr marL="457200" indent="-457200" algn="l">
              <a:lnSpc>
                <a:spcPts val="406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Uses AI, Machine Learning, and NLP to recognize and process speech.</a:t>
            </a:r>
          </a:p>
          <a:p>
            <a:pPr marL="457200" indent="-457200" algn="l">
              <a:lnSpc>
                <a:spcPts val="406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Helps in voice-based commands, virtual assistants, and transcription services.</a:t>
            </a:r>
          </a:p>
          <a:p>
            <a:pPr algn="l">
              <a:lnSpc>
                <a:spcPts val="4060"/>
              </a:lnSpc>
            </a:pPr>
            <a:endParaRPr lang="en-US" sz="32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060"/>
              </a:lnSpc>
            </a:pPr>
            <a:endParaRPr lang="en-US" sz="32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060"/>
              </a:lnSpc>
            </a:pP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  <a:r>
              <a:rPr lang="en-US" sz="36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Key Research &amp; Advancements:</a:t>
            </a:r>
          </a:p>
          <a:p>
            <a:pPr algn="l">
              <a:lnSpc>
                <a:spcPts val="4060"/>
              </a:lnSpc>
            </a:pPr>
            <a:endParaRPr lang="en-US" sz="3200" b="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57200" indent="-457200" algn="l">
              <a:lnSpc>
                <a:spcPts val="406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Popular ASR Systems – Google Speech-to-Text, IBM Watson, Microsoft Azure Speech API.</a:t>
            </a:r>
          </a:p>
          <a:p>
            <a:pPr marL="457200" indent="-457200" algn="l">
              <a:lnSpc>
                <a:spcPts val="406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Challenges in ASR – Accents, background noise, medical terminology recognition, and real-time processing.</a:t>
            </a:r>
          </a:p>
          <a:p>
            <a:pPr algn="ctr">
              <a:lnSpc>
                <a:spcPts val="4060"/>
              </a:lnSpc>
            </a:pPr>
            <a:endParaRPr lang="en-US" sz="29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785110" y="554143"/>
            <a:ext cx="1134303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0"/>
              </a:lnSpc>
              <a:spcBef>
                <a:spcPct val="0"/>
              </a:spcBef>
            </a:pPr>
            <a:r>
              <a:rPr lang="en-US" sz="8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Technology Consider 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1255" y="2095500"/>
            <a:ext cx="15893321" cy="838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2200" b="1" dirty="0"/>
              <a:t>Frontend</a:t>
            </a:r>
          </a:p>
          <a:p>
            <a:r>
              <a:rPr lang="en-IN" sz="2200" b="1" dirty="0"/>
              <a:t>HTML5</a:t>
            </a:r>
            <a:r>
              <a:rPr lang="en-IN" sz="2200" dirty="0"/>
              <a:t> – Main user interface</a:t>
            </a:r>
          </a:p>
          <a:p>
            <a:r>
              <a:rPr lang="en-IN" sz="2200" b="1" dirty="0"/>
              <a:t>CSS3</a:t>
            </a:r>
            <a:r>
              <a:rPr lang="en-IN" sz="2200" dirty="0"/>
              <a:t> – Styling and layout</a:t>
            </a:r>
          </a:p>
          <a:p>
            <a:r>
              <a:rPr lang="en-IN" sz="2200" b="1" dirty="0"/>
              <a:t>JavaScript</a:t>
            </a:r>
            <a:r>
              <a:rPr lang="en-IN" sz="2200" dirty="0"/>
              <a:t> – Handles audio recording &amp; sending text to backend</a:t>
            </a:r>
          </a:p>
          <a:p>
            <a:br>
              <a:rPr lang="en-IN" sz="2200" dirty="0"/>
            </a:br>
            <a:endParaRPr lang="en-IN" sz="2200" dirty="0"/>
          </a:p>
          <a:p>
            <a:r>
              <a:rPr lang="en-IN" sz="2200" b="1" dirty="0"/>
              <a:t>Backend</a:t>
            </a:r>
          </a:p>
          <a:p>
            <a:r>
              <a:rPr lang="en-IN" sz="2200" b="1" dirty="0"/>
              <a:t>Python (Flask)</a:t>
            </a:r>
            <a:r>
              <a:rPr lang="en-IN" sz="2200" dirty="0"/>
              <a:t> –</a:t>
            </a:r>
          </a:p>
          <a:p>
            <a:pPr lvl="1"/>
            <a:r>
              <a:rPr lang="en-IN" sz="2200" dirty="0"/>
              <a:t>Serves UI (GET → index.html)</a:t>
            </a:r>
          </a:p>
          <a:p>
            <a:pPr lvl="1"/>
            <a:r>
              <a:rPr lang="en-IN" sz="2200" dirty="0"/>
              <a:t>Processes speech text &amp; OCR text</a:t>
            </a:r>
          </a:p>
          <a:p>
            <a:endParaRPr lang="en-IN" sz="2200" dirty="0"/>
          </a:p>
          <a:p>
            <a:r>
              <a:rPr lang="en-IN" sz="2200" b="1" dirty="0"/>
              <a:t>Core Technologies</a:t>
            </a:r>
          </a:p>
          <a:p>
            <a:r>
              <a:rPr lang="en-IN" sz="2200" b="1" dirty="0"/>
              <a:t>ASR (Automatic Speech Recognition)</a:t>
            </a:r>
            <a:endParaRPr lang="en-IN" sz="2200" dirty="0"/>
          </a:p>
          <a:p>
            <a:pPr lvl="1"/>
            <a:r>
              <a:rPr lang="en-IN" sz="2200" dirty="0"/>
              <a:t>Converts spoken medicine names to text</a:t>
            </a:r>
          </a:p>
          <a:p>
            <a:pPr lvl="1"/>
            <a:r>
              <a:rPr lang="en-IN" sz="2200" dirty="0"/>
              <a:t>Implemented using </a:t>
            </a:r>
            <a:r>
              <a:rPr lang="en-IN" sz="2200" b="1" dirty="0" err="1"/>
              <a:t>SpeechRecognition</a:t>
            </a:r>
            <a:r>
              <a:rPr lang="en-IN" sz="2200" b="1" dirty="0"/>
              <a:t> + Google ASR</a:t>
            </a:r>
          </a:p>
          <a:p>
            <a:pPr lvl="1"/>
            <a:endParaRPr lang="en-IN" sz="2200" b="1" dirty="0"/>
          </a:p>
          <a:p>
            <a:r>
              <a:rPr lang="en-IN" sz="2200" b="1" dirty="0"/>
              <a:t>Algorithms Used</a:t>
            </a:r>
          </a:p>
          <a:p>
            <a:r>
              <a:rPr lang="en-IN" sz="2200" b="1" dirty="0"/>
              <a:t>String Similarity (</a:t>
            </a:r>
            <a:r>
              <a:rPr lang="en-IN" sz="2200" b="1" dirty="0" err="1"/>
              <a:t>Levenshtein</a:t>
            </a:r>
            <a:r>
              <a:rPr lang="en-IN" sz="2200" b="1" dirty="0"/>
              <a:t> Distance)</a:t>
            </a:r>
            <a:endParaRPr lang="en-IN" sz="2200" dirty="0"/>
          </a:p>
          <a:p>
            <a:r>
              <a:rPr lang="en-IN" sz="2200" b="1" dirty="0"/>
              <a:t>Sequence Matching (</a:t>
            </a:r>
            <a:r>
              <a:rPr lang="en-IN" sz="2200" b="1" dirty="0" err="1"/>
              <a:t>difflib</a:t>
            </a:r>
            <a:r>
              <a:rPr lang="en-IN" sz="2200" b="1" dirty="0"/>
              <a:t> </a:t>
            </a:r>
            <a:r>
              <a:rPr lang="en-IN" sz="2200" b="1" dirty="0" err="1"/>
              <a:t>SequenceMatcher</a:t>
            </a:r>
            <a:r>
              <a:rPr lang="en-IN" sz="2200" b="1" dirty="0"/>
              <a:t>)</a:t>
            </a:r>
            <a:endParaRPr lang="en-IN" sz="2200" dirty="0"/>
          </a:p>
          <a:p>
            <a:r>
              <a:rPr lang="en-IN" sz="2200" b="1" dirty="0"/>
              <a:t>Phonetic Similarity (CMU Phonemes + Soundex)</a:t>
            </a:r>
            <a:endParaRPr lang="en-IN" sz="2200" dirty="0"/>
          </a:p>
          <a:p>
            <a:r>
              <a:rPr lang="en-IN" sz="2200" b="1" dirty="0"/>
              <a:t>Combined LASA Detection Algorithm</a:t>
            </a:r>
            <a:endParaRPr lang="en-IN" sz="2200" dirty="0"/>
          </a:p>
          <a:p>
            <a:pPr lvl="1"/>
            <a:r>
              <a:rPr lang="en-IN" sz="2200" dirty="0"/>
              <a:t>Flags medicine as LASA if </a:t>
            </a:r>
            <a:r>
              <a:rPr lang="en-IN" sz="2200" b="1" dirty="0"/>
              <a:t>similarity ≥ 50%</a:t>
            </a:r>
            <a:endParaRPr lang="en-IN" sz="2200" dirty="0"/>
          </a:p>
          <a:p>
            <a:pPr lvl="1"/>
            <a:endParaRPr lang="en-IN" sz="2400" dirty="0"/>
          </a:p>
          <a:p>
            <a:pPr algn="l">
              <a:lnSpc>
                <a:spcPts val="4759"/>
              </a:lnSpc>
            </a:pPr>
            <a:endParaRPr lang="en-US" sz="32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3417280" y="-4965010"/>
            <a:ext cx="11277931" cy="8222637"/>
          </a:xfrm>
          <a:custGeom>
            <a:avLst/>
            <a:gdLst/>
            <a:ahLst/>
            <a:cxnLst/>
            <a:rect l="l" t="t" r="r" b="b"/>
            <a:pathLst>
              <a:path w="11277931" h="8222637">
                <a:moveTo>
                  <a:pt x="0" y="0"/>
                </a:moveTo>
                <a:lnTo>
                  <a:pt x="11277931" y="0"/>
                </a:lnTo>
                <a:lnTo>
                  <a:pt x="11277931" y="8222637"/>
                </a:lnTo>
                <a:lnTo>
                  <a:pt x="0" y="8222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</TotalTime>
  <Words>862</Words>
  <Application>Microsoft Office PowerPoint</Application>
  <PresentationFormat>Custom</PresentationFormat>
  <Paragraphs>109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Calibri Light</vt:lpstr>
      <vt:lpstr>Canva Sans Bold</vt:lpstr>
      <vt:lpstr>IBM Plex Sans</vt:lpstr>
      <vt:lpstr>Calibri</vt:lpstr>
      <vt:lpstr>Wingdings</vt:lpstr>
      <vt:lpstr>IBM Plex Sans Bold</vt:lpstr>
      <vt:lpstr>Arial</vt:lpstr>
      <vt:lpstr>Segoe UI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Strategy Deck Business Presentation in Purple White Modular Abstract Style</dc:title>
  <dc:creator>BEAUTY</dc:creator>
  <cp:lastModifiedBy>Sagnik Saha</cp:lastModifiedBy>
  <cp:revision>5</cp:revision>
  <dcterms:created xsi:type="dcterms:W3CDTF">2006-08-16T00:00:00Z</dcterms:created>
  <dcterms:modified xsi:type="dcterms:W3CDTF">2025-11-15T08:07:41Z</dcterms:modified>
  <dc:identifier>DAGfvS-uLrY</dc:identifier>
</cp:coreProperties>
</file>